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08" r:id="rId1"/>
  </p:sldMasterIdLst>
  <p:notesMasterIdLst>
    <p:notesMasterId r:id="rId7"/>
  </p:notesMasterIdLst>
  <p:sldIdLst>
    <p:sldId id="256" r:id="rId2"/>
    <p:sldId id="259" r:id="rId3"/>
    <p:sldId id="263" r:id="rId4"/>
    <p:sldId id="267" r:id="rId5"/>
    <p:sldId id="266" r:id="rId6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2" roundtripDataSignature="AMtx7miTEYjjU1/fIRL0UMs4ojtEcxCv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D23A6"/>
    <a:srgbClr val="39C6E7"/>
    <a:srgbClr val="8CE838"/>
    <a:srgbClr val="7BE1EF"/>
    <a:srgbClr val="66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51" d="100"/>
          <a:sy n="51" d="100"/>
        </p:scale>
        <p:origin x="-104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23" Type="http://schemas.openxmlformats.org/officeDocument/2006/relationships/presProps" Target="presProps.xml"/><Relationship Id="rId4" Type="http://schemas.openxmlformats.org/officeDocument/2006/relationships/slide" Target="slides/slide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91627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242054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800380"/>
            <a:ext cx="18288000" cy="448662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8288000" cy="580038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978467"/>
            <a:ext cx="18288000" cy="3429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400300"/>
            <a:ext cx="18288000" cy="76581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7590" y="7578818"/>
            <a:ext cx="11274020" cy="1323179"/>
          </a:xfrm>
        </p:spPr>
        <p:txBody>
          <a:bodyPr>
            <a:normAutofit/>
          </a:bodyPr>
          <a:lstStyle>
            <a:lvl1pPr marL="0" indent="0" algn="l">
              <a:buNone/>
              <a:defRPr sz="3900">
                <a:solidFill>
                  <a:schemeClr val="tx2"/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S.REKHA/ASSISTANT PROFESSOR/DEPT OF MATHS/DR.SNSRCAS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5163" y="4698436"/>
            <a:ext cx="14350702" cy="2689751"/>
          </a:xfrm>
          <a:effectLst/>
        </p:spPr>
        <p:txBody>
          <a:bodyPr>
            <a:noAutofit/>
          </a:bodyPr>
          <a:lstStyle>
            <a:lvl1pPr marL="1142991" indent="-816422" algn="l">
              <a:defRPr sz="9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0" y="1097279"/>
            <a:ext cx="12801600" cy="5212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S.REKHA/ASSISTANT PROFESSOR/DEPT OF MATHS/DR.SNSRCAS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07516" y="564776"/>
            <a:ext cx="4114800" cy="785750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48227" y="1097279"/>
            <a:ext cx="9658574" cy="73420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S.REKHA/ASSISTANT PROFESSOR/DEPT OF MATHS/DR.SNSRCAS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S.REKHA/ASSISTANT PROFESSOR/DEPT OF MATHS/DR.SNSRCAS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2286000" y="1097280"/>
            <a:ext cx="12801600" cy="5212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800380"/>
            <a:ext cx="18288000" cy="448662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8288000" cy="580038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978467"/>
            <a:ext cx="18288000" cy="3429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400300"/>
            <a:ext cx="18288000" cy="76581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6390" y="3258972"/>
            <a:ext cx="11933332" cy="3635019"/>
          </a:xfrm>
          <a:effectLst/>
        </p:spPr>
        <p:txBody>
          <a:bodyPr anchor="b"/>
          <a:lstStyle>
            <a:lvl1pPr algn="r">
              <a:defRPr sz="82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876" y="6911267"/>
            <a:ext cx="11940988" cy="1253190"/>
          </a:xfrm>
        </p:spPr>
        <p:txBody>
          <a:bodyPr anchor="t"/>
          <a:lstStyle>
            <a:lvl1pPr marL="0" indent="0" algn="r">
              <a:buNone/>
              <a:defRPr sz="3600">
                <a:solidFill>
                  <a:schemeClr val="tx2"/>
                </a:solidFill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S.REKHA/ASSISTANT PROFESSOR/DEPT OF MATHS/DR.SNSRCAS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S.REKHA/ASSISTANT PROFESSOR/DEPT OF MATHS/DR.SNSRCAS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285998" y="1097279"/>
            <a:ext cx="6693408" cy="5212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9290304" y="1097280"/>
            <a:ext cx="6693408" cy="5212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097280"/>
            <a:ext cx="6693408" cy="95964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43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12894" y="2100491"/>
            <a:ext cx="6693408" cy="41148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29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4604" y="1097280"/>
            <a:ext cx="6693408" cy="95964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43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marL="0" lvl="0" indent="0" algn="ctr" defTabSz="1632844" rtl="0" eaLnBrk="1" latinLnBrk="0" hangingPunct="1">
              <a:spcBef>
                <a:spcPct val="20000"/>
              </a:spcBef>
              <a:spcAft>
                <a:spcPts val="536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0" y="2098548"/>
            <a:ext cx="6693408" cy="41148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29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S.REKHA/ASSISTANT PROFESSOR/DEPT OF MATHS/DR.SNSRCAS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S.REKHA/ASSISTANT PROFESSOR/DEPT OF MATHS/DR.SNSRCAS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S.REKHA/ASSISTANT PROFESSOR/DEPT OF MATHS/DR.SNSRCAS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1" y="3314701"/>
            <a:ext cx="7272170" cy="1887740"/>
          </a:xfrm>
          <a:effectLst/>
        </p:spPr>
        <p:txBody>
          <a:bodyPr anchor="b">
            <a:noAutofit/>
          </a:bodyPr>
          <a:lstStyle>
            <a:lvl1pPr marL="408211" indent="-408211" algn="l">
              <a:defRPr sz="5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7031" y="1097280"/>
            <a:ext cx="8034170" cy="7342095"/>
          </a:xfrm>
        </p:spPr>
        <p:txBody>
          <a:bodyPr anchor="ctr"/>
          <a:lstStyle>
            <a:lvl1pPr>
              <a:defRPr sz="39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5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0" y="5246703"/>
            <a:ext cx="6777320" cy="3209277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S.REKHA/ASSISTANT PROFESSOR/DEPT OF MATHS/DR.SNSRCAS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800380"/>
            <a:ext cx="18288000" cy="448662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8288000" cy="580038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978467"/>
            <a:ext cx="18288000" cy="3429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400300"/>
            <a:ext cx="18288000" cy="76581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50350" y="1714500"/>
            <a:ext cx="8229600" cy="4691709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3600"/>
            </a:lvl1pPr>
            <a:lvl2pPr marL="816422" indent="0">
              <a:buNone/>
              <a:defRPr sz="5000"/>
            </a:lvl2pPr>
            <a:lvl3pPr marL="1632844" indent="0">
              <a:buNone/>
              <a:defRPr sz="4300"/>
            </a:lvl3pPr>
            <a:lvl4pPr marL="2449266" indent="0">
              <a:buNone/>
              <a:defRPr sz="3600"/>
            </a:lvl4pPr>
            <a:lvl5pPr marL="3265688" indent="0">
              <a:buNone/>
              <a:defRPr sz="3600"/>
            </a:lvl5pPr>
            <a:lvl6pPr marL="4082110" indent="0">
              <a:buNone/>
              <a:defRPr sz="3600"/>
            </a:lvl6pPr>
            <a:lvl7pPr marL="4898532" indent="0">
              <a:buNone/>
              <a:defRPr sz="3600"/>
            </a:lvl7pPr>
            <a:lvl8pPr marL="5714954" indent="0">
              <a:buNone/>
              <a:defRPr sz="3600"/>
            </a:lvl8pPr>
            <a:lvl9pPr marL="6531376" indent="0">
              <a:buNone/>
              <a:defRPr sz="3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5774" y="1515729"/>
            <a:ext cx="7388228" cy="3244530"/>
          </a:xfrm>
        </p:spPr>
        <p:txBody>
          <a:bodyPr anchor="b"/>
          <a:lstStyle>
            <a:lvl1pPr marL="326569" indent="-326569">
              <a:buFont typeface="Georgia" pitchFamily="18" charset="0"/>
              <a:buChar char="*"/>
              <a:defRPr sz="29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S.REKHA/ASSISTANT PROFESSOR/DEPT OF MATHS/DR.SNSRCAS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536" y="6696632"/>
            <a:ext cx="12767076" cy="1714500"/>
          </a:xfrm>
        </p:spPr>
        <p:txBody>
          <a:bodyPr anchor="b">
            <a:noAutofit/>
          </a:bodyPr>
          <a:lstStyle>
            <a:lvl1pPr algn="l">
              <a:defRPr sz="8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58100"/>
            <a:ext cx="18288000" cy="26289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8288000" cy="76581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652456"/>
            <a:ext cx="18288000" cy="3429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400300"/>
            <a:ext cx="18288000" cy="76581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6579" y="6558252"/>
            <a:ext cx="13025022" cy="1714500"/>
          </a:xfrm>
          <a:prstGeom prst="rect">
            <a:avLst/>
          </a:prstGeom>
          <a:effectLst/>
        </p:spPr>
        <p:txBody>
          <a:bodyPr vert="horz" lIns="163284" tIns="81642" rIns="163284" bIns="81642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098390"/>
            <a:ext cx="12801600" cy="5212080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44400" y="9258301"/>
            <a:ext cx="5029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r"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399" y="9258301"/>
            <a:ext cx="6705602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l"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S.REKHA/ASSISTANT PROFESSOR/DEPT OF MATHS/DR.SNSRCAS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9258301"/>
            <a:ext cx="36576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ctr">
              <a:defRPr sz="2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marL="571495" indent="-571495" algn="r" defTabSz="1632844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82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08211" indent="-326569" algn="l" defTabSz="1632844" rtl="0" eaLnBrk="1" latinLnBrk="0" hangingPunct="1">
        <a:spcBef>
          <a:spcPct val="20000"/>
        </a:spcBef>
        <a:spcAft>
          <a:spcPts val="53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3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79706" indent="-326569" algn="l" defTabSz="1632844" rtl="0" eaLnBrk="1" latinLnBrk="0" hangingPunct="1">
        <a:spcBef>
          <a:spcPct val="20000"/>
        </a:spcBef>
        <a:spcAft>
          <a:spcPts val="53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469560" indent="-326569" algn="l" defTabSz="1632844" rtl="0" eaLnBrk="1" latinLnBrk="0" hangingPunct="1">
        <a:spcBef>
          <a:spcPct val="20000"/>
        </a:spcBef>
        <a:spcAft>
          <a:spcPts val="53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959413" indent="-326569" algn="l" defTabSz="1632844" rtl="0" eaLnBrk="1" latinLnBrk="0" hangingPunct="1">
        <a:spcBef>
          <a:spcPct val="20000"/>
        </a:spcBef>
        <a:spcAft>
          <a:spcPts val="53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481923" indent="-326569" algn="l" defTabSz="1632844" rtl="0" eaLnBrk="1" latinLnBrk="0" hangingPunct="1">
        <a:spcBef>
          <a:spcPct val="20000"/>
        </a:spcBef>
        <a:spcAft>
          <a:spcPts val="53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971776" indent="-326569" algn="l" defTabSz="1632844" rtl="0" eaLnBrk="1" latinLnBrk="0" hangingPunct="1">
        <a:spcBef>
          <a:spcPct val="20000"/>
        </a:spcBef>
        <a:spcAft>
          <a:spcPts val="53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510615" indent="-326569" algn="l" defTabSz="1632844" rtl="0" eaLnBrk="1" latinLnBrk="0" hangingPunct="1">
        <a:spcBef>
          <a:spcPct val="20000"/>
        </a:spcBef>
        <a:spcAft>
          <a:spcPts val="53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082110" indent="-326569" algn="l" defTabSz="1632844" rtl="0" eaLnBrk="1" latinLnBrk="0" hangingPunct="1">
        <a:spcBef>
          <a:spcPct val="20000"/>
        </a:spcBef>
        <a:spcAft>
          <a:spcPts val="53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620949" indent="-326569" algn="l" defTabSz="1632844" rtl="0" eaLnBrk="1" latinLnBrk="0" hangingPunct="1">
        <a:spcBef>
          <a:spcPct val="20000"/>
        </a:spcBef>
        <a:spcAft>
          <a:spcPts val="536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75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 flipH="1">
            <a:off x="18287999" y="0"/>
            <a:ext cx="45719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"/>
          <p:cNvSpPr txBox="1"/>
          <p:nvPr/>
        </p:nvSpPr>
        <p:spPr>
          <a:xfrm>
            <a:off x="578498" y="6555133"/>
            <a:ext cx="15620999" cy="8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0" u="none" strike="noStrike" cap="none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endParaRPr sz="35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4" name="Google Shape;174;p1"/>
          <p:cNvSpPr txBox="1"/>
          <p:nvPr/>
        </p:nvSpPr>
        <p:spPr>
          <a:xfrm>
            <a:off x="1225532" y="498262"/>
            <a:ext cx="14996160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000" b="1" i="0" u="none" strike="noStrike" cap="none" dirty="0" smtClean="0">
              <a:solidFill>
                <a:srgbClr val="02030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 smtClean="0">
                <a:solidFill>
                  <a:srgbClr val="020301"/>
                </a:solidFill>
                <a:latin typeface="Cambria"/>
                <a:ea typeface="Cambria"/>
                <a:cs typeface="Cambria"/>
                <a:sym typeface="Cambria"/>
              </a:rPr>
              <a:t>                </a:t>
            </a:r>
            <a:endParaRPr sz="4000" b="1" i="0" u="none" strike="noStrike" cap="none" dirty="0">
              <a:solidFill>
                <a:schemeClr val="accent6">
                  <a:lumMod val="75000"/>
                </a:schemeClr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222" t="13176" r="32344" b="11708"/>
          <a:stretch/>
        </p:blipFill>
        <p:spPr>
          <a:xfrm>
            <a:off x="631767" y="432263"/>
            <a:ext cx="2044931" cy="2043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12572" y="452619"/>
            <a:ext cx="13217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Cambria" pitchFamily="18" charset="0"/>
              </a:rPr>
              <a:t>Dr.SNS RAJALAKSHMI COLLEGE OF ARTS AND SCIENCE</a:t>
            </a:r>
          </a:p>
        </p:txBody>
      </p:sp>
      <p:sp>
        <p:nvSpPr>
          <p:cNvPr id="20482" name="AutoShape 2" descr="MATHS BRIDGE COURSE concept of BODMAS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MATHS BRIDGE COURSE concept of BODMAS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MATHS BRIDGE COURSE concept of BODMAS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8" name="AutoShape 8" descr="MATHS BRIDGE COURSE concept of BODMAS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26971" y="1324947"/>
            <a:ext cx="102076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tabLst>
                <a:tab pos="600060" algn="l"/>
              </a:tabLst>
            </a:pPr>
            <a:r>
              <a:rPr lang="en-CA" sz="3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Bold"/>
              </a:rPr>
              <a:t> (AUTONOMOUS)  </a:t>
            </a:r>
          </a:p>
          <a:p>
            <a:pPr algn="ctr">
              <a:tabLst>
                <a:tab pos="600060" algn="l"/>
              </a:tabLst>
            </a:pPr>
            <a:r>
              <a:rPr lang="en-CA" sz="3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Bold"/>
              </a:rPr>
              <a:t>Accredited by NAAC </a:t>
            </a:r>
            <a:r>
              <a:rPr lang="en-US" sz="3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Bold"/>
              </a:rPr>
              <a:t>(Cycle-III) </a:t>
            </a:r>
            <a:r>
              <a:rPr lang="en-CA" sz="36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Bold"/>
              </a:rPr>
              <a:t>with ‘A+’ Grade</a:t>
            </a:r>
          </a:p>
          <a:p>
            <a:pPr algn="ctr">
              <a:tabLst>
                <a:tab pos="600060" algn="l"/>
              </a:tabLst>
            </a:pPr>
            <a:endParaRPr lang="en-CA" sz="36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 Bold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10137" y="2668556"/>
            <a:ext cx="16029993" cy="9992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</a:pPr>
            <a:endParaRPr lang="en-IN" sz="44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12700" algn="ctr">
              <a:spcBef>
                <a:spcPts val="100"/>
              </a:spcBef>
            </a:pPr>
            <a:r>
              <a:rPr lang="en-IN" sz="4000" b="1" dirty="0" smtClean="0">
                <a:solidFill>
                  <a:schemeClr val="tx1"/>
                </a:solidFill>
                <a:latin typeface="Cambria" pitchFamily="18" charset="0"/>
              </a:rPr>
              <a:t>Department of Mathematics</a:t>
            </a:r>
          </a:p>
          <a:p>
            <a:pPr marL="12700" algn="ctr">
              <a:spcBef>
                <a:spcPts val="100"/>
              </a:spcBef>
            </a:pPr>
            <a:endParaRPr lang="en-IN" sz="44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marL="12700" algn="ctr">
              <a:spcBef>
                <a:spcPts val="100"/>
              </a:spcBef>
            </a:pPr>
            <a:r>
              <a:rPr lang="en-IN" sz="4800" dirty="0" smtClean="0">
                <a:solidFill>
                  <a:srgbClr val="C00000"/>
                </a:solidFill>
                <a:latin typeface="Cambria" pitchFamily="18" charset="0"/>
              </a:rPr>
              <a:t>COURSE </a:t>
            </a:r>
            <a:r>
              <a:rPr lang="en-IN" sz="4800" dirty="0" smtClean="0">
                <a:solidFill>
                  <a:srgbClr val="C00000"/>
                </a:solidFill>
                <a:latin typeface="Cambria" pitchFamily="18" charset="0"/>
              </a:rPr>
              <a:t>:FUZZY LOGIC AND NEURAL NETWORKS</a:t>
            </a:r>
          </a:p>
          <a:p>
            <a:pPr marL="12700" algn="ctr">
              <a:spcBef>
                <a:spcPts val="100"/>
              </a:spcBef>
            </a:pPr>
            <a:endParaRPr lang="en-IN" sz="4800" dirty="0" smtClean="0">
              <a:solidFill>
                <a:srgbClr val="C00000"/>
              </a:solidFill>
              <a:latin typeface="Cambria" pitchFamily="18" charset="0"/>
            </a:endParaRPr>
          </a:p>
          <a:p>
            <a:pPr lvl="0" algn="ctr"/>
            <a:r>
              <a:rPr lang="e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Topic: </a:t>
            </a:r>
            <a:r>
              <a:rPr lang="en-US" sz="3200" b="1" dirty="0" smtClean="0">
                <a:solidFill>
                  <a:schemeClr val="dk1"/>
                </a:solidFill>
                <a:latin typeface="Cambria"/>
                <a:sym typeface="Cambria"/>
              </a:rPr>
              <a:t>Truth Table</a:t>
            </a:r>
            <a:endParaRPr lang="en-US" sz="3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/>
            <a:endParaRPr lang="en-US" sz="4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/>
            <a:endParaRPr lang="en-US" sz="4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/>
            <a:endParaRPr lang="en-US" sz="4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/>
            <a:endParaRPr lang="en-US" sz="4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/>
            <a:endParaRPr lang="en-US" sz="4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/>
            <a:endParaRPr lang="en-US" sz="4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/>
            <a:endParaRPr lang="en-US" sz="4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/>
            <a:endParaRPr lang="en-US" sz="44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/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5F0854D6-93C0-4F16-B231-EDC28C39D43C}"/>
              </a:ext>
            </a:extLst>
          </p:cNvPr>
          <p:cNvSpPr txBox="1">
            <a:spLocks/>
          </p:cNvSpPr>
          <p:nvPr/>
        </p:nvSpPr>
        <p:spPr>
          <a:xfrm>
            <a:off x="11872280" y="6983279"/>
            <a:ext cx="5986511" cy="22801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r">
              <a:spcBef>
                <a:spcPts val="100"/>
              </a:spcBef>
            </a:pPr>
            <a:endParaRPr lang="en-IN" sz="3200" b="1" dirty="0" smtClean="0">
              <a:solidFill>
                <a:srgbClr val="C00000"/>
              </a:solidFill>
              <a:latin typeface="Book Antiqua" panose="02040602050305030304" pitchFamily="18" charset="0"/>
              <a:cs typeface="Arial"/>
            </a:endParaRPr>
          </a:p>
          <a:p>
            <a:pPr marL="12700" algn="r">
              <a:spcBef>
                <a:spcPts val="100"/>
              </a:spcBef>
            </a:pPr>
            <a:r>
              <a:rPr lang="en-IN" sz="2800" b="1" dirty="0" smtClean="0">
                <a:solidFill>
                  <a:schemeClr val="tx1"/>
                </a:solidFill>
                <a:latin typeface="Book Antiqua" panose="02040602050305030304" pitchFamily="18" charset="0"/>
                <a:cs typeface="Arial"/>
              </a:rPr>
              <a:t>S.REKHA</a:t>
            </a:r>
            <a:endParaRPr lang="en-IN" sz="2800" b="1" kern="0" dirty="0">
              <a:solidFill>
                <a:schemeClr val="tx1"/>
              </a:solidFill>
              <a:latin typeface="Book Antiqua" panose="02040602050305030304" pitchFamily="18" charset="0"/>
              <a:cs typeface="Arial"/>
            </a:endParaRPr>
          </a:p>
          <a:p>
            <a:pPr marL="12700" algn="r">
              <a:spcBef>
                <a:spcPts val="100"/>
              </a:spcBef>
            </a:pPr>
            <a:r>
              <a:rPr lang="en-IN" sz="2800" b="1" kern="0" dirty="0" smtClean="0">
                <a:solidFill>
                  <a:schemeClr val="tx1"/>
                </a:solidFill>
                <a:latin typeface="Book Antiqua" panose="02040602050305030304" pitchFamily="18" charset="0"/>
                <a:cs typeface="Arial"/>
              </a:rPr>
              <a:t>Assistant  Professor</a:t>
            </a:r>
            <a:endParaRPr lang="en-IN" sz="2800" b="1" kern="0" dirty="0">
              <a:solidFill>
                <a:schemeClr val="tx1"/>
              </a:solidFill>
              <a:latin typeface="Book Antiqua" panose="02040602050305030304" pitchFamily="18" charset="0"/>
              <a:cs typeface="Arial"/>
            </a:endParaRPr>
          </a:p>
          <a:p>
            <a:pPr marL="12700" algn="r">
              <a:spcBef>
                <a:spcPts val="100"/>
              </a:spcBef>
            </a:pPr>
            <a:r>
              <a:rPr lang="en-IN" sz="2800" b="1" kern="0" dirty="0">
                <a:solidFill>
                  <a:schemeClr val="tx1"/>
                </a:solidFill>
                <a:latin typeface="Book Antiqua" panose="02040602050305030304" pitchFamily="18" charset="0"/>
                <a:cs typeface="Arial"/>
              </a:rPr>
              <a:t>Dept. of </a:t>
            </a:r>
            <a:r>
              <a:rPr lang="en-IN" sz="2800" b="1" kern="0" dirty="0" smtClean="0">
                <a:solidFill>
                  <a:schemeClr val="tx1"/>
                </a:solidFill>
                <a:latin typeface="Book Antiqua" panose="02040602050305030304" pitchFamily="18" charset="0"/>
                <a:cs typeface="Arial"/>
              </a:rPr>
              <a:t>Mathematics</a:t>
            </a:r>
            <a:endParaRPr lang="en-IN" sz="2800" b="1" kern="0" dirty="0">
              <a:solidFill>
                <a:schemeClr val="tx1"/>
              </a:solidFill>
              <a:latin typeface="Book Antiqua" panose="02040602050305030304" pitchFamily="18" charset="0"/>
              <a:cs typeface="Arial"/>
            </a:endParaRPr>
          </a:p>
          <a:p>
            <a:pPr marL="12700" algn="r">
              <a:spcBef>
                <a:spcPts val="100"/>
              </a:spcBef>
            </a:pPr>
            <a:r>
              <a:rPr lang="en-IN" sz="2800" b="1" kern="0" dirty="0" err="1">
                <a:solidFill>
                  <a:schemeClr val="tx1"/>
                </a:solidFill>
                <a:latin typeface="Book Antiqua" panose="02040602050305030304" pitchFamily="18" charset="0"/>
                <a:cs typeface="Arial"/>
              </a:rPr>
              <a:t>Dr.</a:t>
            </a:r>
            <a:r>
              <a:rPr lang="en-IN" sz="2800" b="1" kern="0" dirty="0">
                <a:solidFill>
                  <a:schemeClr val="tx1"/>
                </a:solidFill>
                <a:latin typeface="Book Antiqua" panose="02040602050305030304" pitchFamily="18" charset="0"/>
                <a:cs typeface="Arial"/>
              </a:rPr>
              <a:t> SNSRCAS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4226074" y="9500897"/>
            <a:ext cx="3657600" cy="547688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914399" y="9258301"/>
            <a:ext cx="9703838" cy="547688"/>
          </a:xfrm>
        </p:spPr>
        <p:txBody>
          <a:bodyPr/>
          <a:lstStyle/>
          <a:p>
            <a:r>
              <a:rPr lang="en-US" dirty="0" smtClean="0"/>
              <a:t>S.REKHA/ASSISTANT PROFESSOR/DEPT OF MATHS/DR.SNSRCAS </a:t>
            </a:r>
            <a:endParaRPr lang="en-US" dirty="0"/>
          </a:p>
        </p:txBody>
      </p:sp>
      <p:pic>
        <p:nvPicPr>
          <p:cNvPr id="19" name="Picture 2" descr="C:\Users\saravanan\Downloads\IMG_20230609_1501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942207" y="5523722"/>
            <a:ext cx="2226053" cy="2052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1343608" y="647700"/>
            <a:ext cx="15264882" cy="249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800" b="1" dirty="0" smtClean="0"/>
              <a:t>I.                 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1066800" y="1714500"/>
            <a:ext cx="11201400" cy="2077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indent="-514350" algn="just">
              <a:lnSpc>
                <a:spcPct val="150000"/>
              </a:lnSpc>
              <a:buClr>
                <a:schemeClr val="dk1"/>
              </a:buClr>
              <a:buSzPts val="3400"/>
            </a:pPr>
            <a:r>
              <a:rPr lang="en-IN" sz="3600" dirty="0" smtClean="0">
                <a:latin typeface="Cambria" pitchFamily="18" charset="0"/>
              </a:rPr>
              <a:t> </a:t>
            </a:r>
          </a:p>
          <a:p>
            <a:pPr marL="514350" indent="-514350" algn="just">
              <a:lnSpc>
                <a:spcPct val="150000"/>
              </a:lnSpc>
              <a:buClr>
                <a:schemeClr val="dk1"/>
              </a:buClr>
              <a:buSzPts val="3400"/>
              <a:buFont typeface="Calibri"/>
              <a:buAutoNum type="arabicPeriod"/>
            </a:pPr>
            <a:endParaRPr lang="en-IN" sz="3600" dirty="0" smtClean="0">
              <a:latin typeface="Cambria" pitchFamily="18" charset="0"/>
            </a:endParaRPr>
          </a:p>
          <a:p>
            <a:pPr marL="514350" marR="0" lvl="0" indent="-514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AutoNum type="arabicPeriod"/>
            </a:pPr>
            <a:endParaRPr dirty="0"/>
          </a:p>
        </p:txBody>
      </p:sp>
      <p:sp>
        <p:nvSpPr>
          <p:cNvPr id="1028" name="AutoShape 4" descr="Rose Law Firm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30" name="AutoShape 6" descr="Rose Law Firm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266" name="AutoShape 2" descr="16,058,901 Industry Images, Stock Photos &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" name="AutoShape 4" descr="16,058,901 Industry Images, Stock Photos &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222" t="13176" r="32344" b="11708"/>
          <a:stretch/>
        </p:blipFill>
        <p:spPr>
          <a:xfrm>
            <a:off x="0" y="0"/>
            <a:ext cx="2044931" cy="2043288"/>
          </a:xfrm>
          <a:prstGeom prst="rect">
            <a:avLst/>
          </a:prstGeom>
        </p:spPr>
      </p:pic>
      <p:sp>
        <p:nvSpPr>
          <p:cNvPr id="9218" name="AutoShape 2" descr="negation truth table: if P is true then not P is false. also, if P is false then not P is tru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AutoShape 4" descr="negation truth table: if P is true then not P is false. also, if P is false then not P is tru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2" name="AutoShape 6" descr="Truth Tables of Five Common Logical Connectives or Operator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4" name="AutoShape 8" descr="Intro to Truth Tables, Statements, and Connectives | ChiliMa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52931" y="1667914"/>
            <a:ext cx="67589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LOGIC CONNECTIVES</a:t>
            </a:r>
            <a:endParaRPr lang="en-US" sz="3600" dirty="0">
              <a:solidFill>
                <a:schemeClr val="dk1"/>
              </a:solidFill>
              <a:latin typeface="Times New Roman" pitchFamily="18" charset="0"/>
              <a:ea typeface="Cambria"/>
              <a:cs typeface="Times New Roman" pitchFamily="18" charset="0"/>
              <a:sym typeface="Cambri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53273" y="2295331"/>
            <a:ext cx="11545078" cy="649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4058123" y="9426252"/>
            <a:ext cx="3657600" cy="547688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914399" y="9258301"/>
            <a:ext cx="8584164" cy="547688"/>
          </a:xfrm>
        </p:spPr>
        <p:txBody>
          <a:bodyPr/>
          <a:lstStyle/>
          <a:p>
            <a:r>
              <a:rPr lang="en-US" dirty="0" smtClean="0"/>
              <a:t>S.REKHA/ASSISTANT PROFESSOR/DEPT OF MATHS/DR.SNSRCAS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Mathematical Logic: Logical Connectives and their Truth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96751" y="1106398"/>
            <a:ext cx="1382796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                        TRUTH TABLE</a:t>
            </a:r>
          </a:p>
          <a:p>
            <a:endParaRPr lang="en-US" sz="3600" dirty="0" smtClean="0"/>
          </a:p>
          <a:p>
            <a:r>
              <a:rPr lang="en-US" sz="3600" dirty="0" smtClean="0"/>
              <a:t>Construct the truth table for the below problem</a:t>
            </a:r>
          </a:p>
          <a:p>
            <a:endParaRPr lang="en-US" sz="3600" b="1" dirty="0" smtClean="0"/>
          </a:p>
          <a:p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222" t="13176" r="32344" b="11708"/>
          <a:stretch/>
        </p:blipFill>
        <p:spPr>
          <a:xfrm>
            <a:off x="0" y="0"/>
            <a:ext cx="2044931" cy="2043288"/>
          </a:xfrm>
          <a:prstGeom prst="rect">
            <a:avLst/>
          </a:prstGeom>
        </p:spPr>
      </p:pic>
      <p:pic>
        <p:nvPicPr>
          <p:cNvPr id="7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60441" y="3806890"/>
            <a:ext cx="8658807" cy="556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4114106" y="9500897"/>
            <a:ext cx="3657600" cy="547688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14398" y="9258301"/>
            <a:ext cx="9423919" cy="547688"/>
          </a:xfrm>
        </p:spPr>
        <p:txBody>
          <a:bodyPr/>
          <a:lstStyle/>
          <a:p>
            <a:r>
              <a:rPr lang="en-US" smtClean="0"/>
              <a:t>S.REKHA/ASSISTANT PROFESSOR/DEPT OF MATHS/DR.SNSRCAS 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Mathematical Logic: Logical Connectives and their Truth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96751" y="1106398"/>
            <a:ext cx="1382796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                        TRUTH TABLE</a:t>
            </a:r>
          </a:p>
          <a:p>
            <a:endParaRPr lang="en-US" sz="3600" dirty="0" smtClean="0"/>
          </a:p>
          <a:p>
            <a:r>
              <a:rPr lang="en-US" sz="3600" dirty="0" smtClean="0"/>
              <a:t>Construct the truth table for the below problem</a:t>
            </a:r>
          </a:p>
          <a:p>
            <a:endParaRPr lang="en-US" sz="3600" b="1" dirty="0" smtClean="0"/>
          </a:p>
          <a:p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222" t="13176" r="32344" b="11708"/>
          <a:stretch/>
        </p:blipFill>
        <p:spPr>
          <a:xfrm>
            <a:off x="0" y="0"/>
            <a:ext cx="2044931" cy="2043288"/>
          </a:xfrm>
          <a:prstGeom prst="rect">
            <a:avLst/>
          </a:prstGeom>
        </p:spPr>
      </p:pic>
      <p:pic>
        <p:nvPicPr>
          <p:cNvPr id="7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0522" y="2743200"/>
            <a:ext cx="11980506" cy="626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3908833" y="9407591"/>
            <a:ext cx="3657600" cy="547688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14398" y="9258301"/>
            <a:ext cx="8994711" cy="547688"/>
          </a:xfrm>
        </p:spPr>
        <p:txBody>
          <a:bodyPr/>
          <a:lstStyle/>
          <a:p>
            <a:r>
              <a:rPr lang="en-US" dirty="0" smtClean="0"/>
              <a:t>S.REKHA/ASSISTANT PROFESSOR/DEPT OF MATHS/DR.SNSRCAS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Mathematical Logic: Logical Connectives and their Truth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96751" y="1106398"/>
            <a:ext cx="138279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222" t="13176" r="32344" b="11708"/>
          <a:stretch/>
        </p:blipFill>
        <p:spPr>
          <a:xfrm>
            <a:off x="0" y="0"/>
            <a:ext cx="2044931" cy="2043288"/>
          </a:xfrm>
          <a:prstGeom prst="rect">
            <a:avLst/>
          </a:prstGeom>
        </p:spPr>
      </p:pic>
      <p:pic>
        <p:nvPicPr>
          <p:cNvPr id="7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862874" y="4217437"/>
            <a:ext cx="100210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                 THANK YOU </a:t>
            </a:r>
            <a:endParaRPr lang="en-US" sz="6000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3946155" y="9276962"/>
            <a:ext cx="3657600" cy="547688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914399" y="9258301"/>
            <a:ext cx="8920066" cy="547688"/>
          </a:xfrm>
        </p:spPr>
        <p:txBody>
          <a:bodyPr/>
          <a:lstStyle/>
          <a:p>
            <a:r>
              <a:rPr lang="en-US" dirty="0" smtClean="0"/>
              <a:t>S.REKHA/ASSISTANT PROFESSOR/DEPT OF MATHS/DR.SNSRCAS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9114808</TotalTime>
  <Words>104</Words>
  <Application>Microsoft Office PowerPoint</Application>
  <PresentationFormat>Custom</PresentationFormat>
  <Paragraphs>50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Slipstream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saravanan</cp:lastModifiedBy>
  <cp:revision>184</cp:revision>
  <dcterms:created xsi:type="dcterms:W3CDTF">2006-08-16T00:00:00Z</dcterms:created>
  <dcterms:modified xsi:type="dcterms:W3CDTF">2023-08-02T12:21:47Z</dcterms:modified>
</cp:coreProperties>
</file>